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sldIdLst>
    <p:sldId id="282" r:id="rId2"/>
    <p:sldId id="256" r:id="rId3"/>
    <p:sldId id="278" r:id="rId4"/>
    <p:sldId id="279" r:id="rId5"/>
    <p:sldId id="280" r:id="rId6"/>
    <p:sldId id="257" r:id="rId7"/>
    <p:sldId id="259" r:id="rId8"/>
    <p:sldId id="260" r:id="rId9"/>
    <p:sldId id="261" r:id="rId10"/>
    <p:sldId id="25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84" r:id="rId20"/>
    <p:sldId id="285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83" r:id="rId30"/>
    <p:sldId id="28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-9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6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0602553E-8D44-4615-9CBC-9F0B88938D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EE0A3-C5CB-4BF8-85F6-9EEDE868E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441DB-4368-410D-BC6C-84C714117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FED68-D3DA-427E-AC58-143B86B8ED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3B320-EF5F-4A1A-B65F-A11B633EB2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87759B-49A7-4031-BC18-29B3DB652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2DF71-CDBE-4DE8-B78F-A69623712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43694-EA3A-4344-A2EA-9AC613BE3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85DE43-04D0-4818-A64B-3184FB03F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3D607-90EB-4894-8592-34F0EC507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0B4C9-83A1-4C41-9C5C-CA749D9AA3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</p:grpSp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80BA5921-1A88-4611-A6F0-BBAD8C554F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" charset="-128"/>
          <a:cs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" charset="-128"/>
          <a:cs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" charset="-128"/>
          <a:cs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1" charset="-128"/>
          <a:cs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Temp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52400"/>
            <a:ext cx="5817530" cy="4208895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9600" dirty="0" smtClean="0"/>
              <a:t>HOW FAST or SLOW?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 rot="21335083">
            <a:off x="2496363" y="4434782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A Presentation about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TEMPO in MUSIC 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(</a:t>
            </a:r>
            <a:r>
              <a:rPr lang="en-US" i="1" dirty="0" smtClean="0">
                <a:solidFill>
                  <a:schemeClr val="bg2"/>
                </a:solidFill>
              </a:rPr>
              <a:t>tempi is the plural form)</a:t>
            </a:r>
            <a:endParaRPr lang="en-US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en-US" i="1" dirty="0" smtClean="0">
                <a:solidFill>
                  <a:schemeClr val="bg2"/>
                </a:solidFill>
              </a:rPr>
              <a:t>By John F. Morgan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483100"/>
            <a:ext cx="3416300" cy="237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adagio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very slowly, at a leisurely 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352800"/>
            <a:ext cx="3340100" cy="1676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62400" y="5410200"/>
            <a:ext cx="1783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(66–76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136270">
            <a:off x="5594488" y="726460"/>
            <a:ext cx="2560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(literally, "at ease")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andante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smoothly, not too fast, not too slow; walking speed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505200" y="4572000"/>
            <a:ext cx="1937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(76–108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andantino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at a gentle speed, a little  faster than andante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886200"/>
            <a:ext cx="2514601" cy="1211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moderato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at a moderate speed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6506" y="3198168"/>
            <a:ext cx="2090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(108–120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allegretto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fairly brightly and in a lively manner; faster than moderato, not quite so fast as allegro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allegro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at a lively pace, brightly (fast)</a:t>
            </a:r>
          </a:p>
        </p:txBody>
      </p:sp>
      <p:sp>
        <p:nvSpPr>
          <p:cNvPr id="4" name="Rectangle 3"/>
          <p:cNvSpPr/>
          <p:nvPr/>
        </p:nvSpPr>
        <p:spPr>
          <a:xfrm>
            <a:off x="3532217" y="3198168"/>
            <a:ext cx="2079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(112–124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err="1" smtClean="0"/>
              <a:t>vivace</a:t>
            </a:r>
            <a:endParaRPr lang="en-US" sz="4800" b="1" i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full of life, probably faster than allegro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4114800"/>
            <a:ext cx="1644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(≈140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presto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quickly, at a dashing pace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6506" y="3198168"/>
            <a:ext cx="2090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(168–200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err="1" smtClean="0"/>
              <a:t>prestissimo</a:t>
            </a:r>
            <a:endParaRPr lang="en-US" sz="4800" b="1" i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very quickly</a:t>
            </a:r>
          </a:p>
        </p:txBody>
      </p:sp>
      <p:sp>
        <p:nvSpPr>
          <p:cNvPr id="4" name="Rectangle 3"/>
          <p:cNvSpPr/>
          <p:nvPr/>
        </p:nvSpPr>
        <p:spPr>
          <a:xfrm>
            <a:off x="3214672" y="3198168"/>
            <a:ext cx="271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(more than 200bpm)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Other words attached</a:t>
            </a:r>
            <a:br>
              <a:rPr lang="en-US" sz="3200" b="1" dirty="0" smtClean="0"/>
            </a:br>
            <a:r>
              <a:rPr lang="en-US" sz="3200" b="1" dirty="0" smtClean="0"/>
              <a:t>to tempi markings: (Advanced students)</a:t>
            </a:r>
            <a:endParaRPr lang="en-US" sz="3200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i="1" dirty="0" smtClean="0"/>
              <a:t>m</a:t>
            </a:r>
            <a:r>
              <a:rPr lang="en-US" b="1" i="1" dirty="0" smtClean="0"/>
              <a:t>olto</a:t>
            </a:r>
            <a:r>
              <a:rPr lang="en-US" b="1" dirty="0" smtClean="0"/>
              <a:t> – a lot</a:t>
            </a:r>
          </a:p>
          <a:p>
            <a:pPr eaLnBrk="1" hangingPunct="1"/>
            <a:r>
              <a:rPr lang="en-US" b="1" i="1" dirty="0" smtClean="0"/>
              <a:t>t</a:t>
            </a:r>
            <a:r>
              <a:rPr lang="en-US" b="1" i="1" dirty="0" smtClean="0"/>
              <a:t>ranquillo</a:t>
            </a:r>
            <a:r>
              <a:rPr lang="en-US" b="1" dirty="0" smtClean="0"/>
              <a:t> – peacefully</a:t>
            </a:r>
          </a:p>
          <a:p>
            <a:pPr eaLnBrk="1" hangingPunct="1"/>
            <a:r>
              <a:rPr lang="en-US" b="1" i="1" dirty="0" err="1" smtClean="0"/>
              <a:t>e</a:t>
            </a:r>
            <a:r>
              <a:rPr lang="en-US" b="1" i="1" dirty="0" err="1" smtClean="0"/>
              <a:t>spressivo</a:t>
            </a:r>
            <a:r>
              <a:rPr lang="en-US" b="1" dirty="0" smtClean="0"/>
              <a:t> – with much expression</a:t>
            </a:r>
          </a:p>
          <a:p>
            <a:pPr eaLnBrk="1" hangingPunct="1"/>
            <a:r>
              <a:rPr lang="en-US" b="1" i="1" dirty="0" smtClean="0"/>
              <a:t>non </a:t>
            </a:r>
            <a:r>
              <a:rPr lang="en-US" b="1" i="1" dirty="0" err="1" smtClean="0"/>
              <a:t>troppo</a:t>
            </a:r>
            <a:r>
              <a:rPr lang="en-US" b="1" dirty="0" smtClean="0"/>
              <a:t> – without rushing</a:t>
            </a:r>
          </a:p>
          <a:p>
            <a:pPr eaLnBrk="1" hangingPunct="1"/>
            <a:r>
              <a:rPr lang="en-US" b="1" i="1" dirty="0" smtClean="0"/>
              <a:t>c</a:t>
            </a:r>
            <a:r>
              <a:rPr lang="en-US" b="1" i="1" dirty="0" smtClean="0"/>
              <a:t>on </a:t>
            </a:r>
            <a:r>
              <a:rPr lang="en-US" b="1" i="1" dirty="0" err="1" smtClean="0"/>
              <a:t>fuoco</a:t>
            </a:r>
            <a:r>
              <a:rPr lang="en-US" b="1" dirty="0" smtClean="0"/>
              <a:t> – with fire</a:t>
            </a:r>
          </a:p>
          <a:p>
            <a:pPr eaLnBrk="1" hangingPunct="1"/>
            <a:r>
              <a:rPr lang="en-US" b="1" i="1" dirty="0" err="1" smtClean="0"/>
              <a:t>p</a:t>
            </a:r>
            <a:r>
              <a:rPr lang="en-US" b="1" i="1" dirty="0" err="1" smtClean="0"/>
              <a:t>oco</a:t>
            </a:r>
            <a:r>
              <a:rPr lang="en-US" b="1" i="1" dirty="0" smtClean="0"/>
              <a:t> </a:t>
            </a:r>
            <a:r>
              <a:rPr lang="en-US" b="1" i="1" dirty="0" err="1" smtClean="0"/>
              <a:t>agitato</a:t>
            </a:r>
            <a:r>
              <a:rPr lang="en-US" b="1" i="1" dirty="0" smtClean="0"/>
              <a:t> </a:t>
            </a:r>
            <a:r>
              <a:rPr lang="en-US" b="1" dirty="0" smtClean="0"/>
              <a:t>–a little quicker, with agitation and excitement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tempo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the speed of the beat. usually given in </a:t>
            </a:r>
            <a:r>
              <a:rPr lang="en-US" sz="4800" b="1" dirty="0" err="1" smtClean="0"/>
              <a:t>bpm's</a:t>
            </a:r>
            <a:r>
              <a:rPr lang="en-US" sz="4800" b="1" dirty="0" smtClean="0"/>
              <a:t> or generalized with Italian terms (tempi is plural)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429000"/>
            <a:ext cx="3035300" cy="2679700"/>
          </a:xfrm>
          <a:prstGeom prst="rect">
            <a:avLst/>
          </a:prstGeom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Metronome</a:t>
            </a:r>
            <a:endParaRPr lang="en-US" sz="3200" b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 machine that marks tempo</a:t>
            </a:r>
          </a:p>
          <a:p>
            <a:pPr eaLnBrk="1" hangingPunct="1"/>
            <a:endParaRPr lang="en-US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52400"/>
            <a:ext cx="1447800" cy="1983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399" y="2819400"/>
            <a:ext cx="5219699" cy="3505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228600"/>
            <a:ext cx="2668934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movement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a section of a symphonic work that is named by the tempo marking, as in the Allegro _______or the Andante 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err="1" smtClean="0"/>
              <a:t>ritardando</a:t>
            </a:r>
            <a:endParaRPr lang="en-US" sz="4800" b="1" i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a temporary and gradual slowing down, lingering. Often used  to reduce the pace at the end of the piece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err="1" smtClean="0"/>
              <a:t>tenuto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holding or lingering of a single note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33400"/>
            <a:ext cx="1562100" cy="1308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71800"/>
            <a:ext cx="2616200" cy="311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allargando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becoming slower and broader, generally louder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accelerando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gradually becoming faster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21336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stringendo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a temporary quickening of the 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a tempo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Pronounced “Ah Tempo” -back to the original speed after some change of pace. Also called </a:t>
            </a:r>
            <a:r>
              <a:rPr lang="en-US" sz="4800" b="1" i="1" dirty="0" smtClean="0"/>
              <a:t>Tempo I </a:t>
            </a:r>
            <a:r>
              <a:rPr lang="en-US" sz="4800" b="1" dirty="0" smtClean="0"/>
              <a:t>(tempo “primo”)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 fermata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a definite but brief pause on a note (also called a bird’s eye)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57200"/>
            <a:ext cx="1661337" cy="127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838200"/>
            <a:ext cx="1117600" cy="111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4572000"/>
            <a:ext cx="1600200" cy="17483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029200"/>
            <a:ext cx="5493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Advanced Study at: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donrathjr.com</a:t>
            </a:r>
            <a:r>
              <a:rPr lang="en-US" dirty="0" smtClean="0"/>
              <a:t>/fermata-music-theory/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 caesura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Notation: Railroad tracks</a:t>
            </a:r>
          </a:p>
          <a:p>
            <a:pPr eaLnBrk="1" hangingPunct="1"/>
            <a:r>
              <a:rPr lang="en-US" sz="4800" b="1" smtClean="0"/>
              <a:t>In musical notation, caesura denotes a complete cessation of musical time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762000"/>
            <a:ext cx="1473200" cy="947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5334000"/>
            <a:ext cx="1270000" cy="127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5334000"/>
            <a:ext cx="3810000" cy="116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beat</a:t>
            </a:r>
            <a:br>
              <a:rPr lang="en-US" sz="4800" b="1" smtClean="0"/>
            </a:br>
            <a:endParaRPr lang="en-US" sz="48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the steady, background pulse of the music. Also, how to mix eggs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143000" y="5105400"/>
            <a:ext cx="7620000" cy="1219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The End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/>
              <a:t>Practice following your conductor’s beat and tapping your foot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4600" y="5316799"/>
            <a:ext cx="7072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For ADVANCED STUDY: 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2"/>
              </a:rPr>
              <a:t>http://en.wikipedia.org/wiki/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  <a:hlinkClick r:id="rId2"/>
              </a:rPr>
              <a:t>Tempo</a:t>
            </a:r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has</a:t>
            </a:r>
          </a:p>
          <a:p>
            <a:r>
              <a:rPr lang="en-US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More information</a:t>
            </a:r>
            <a:endParaRPr lang="en-US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foot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sz="4800" b="1" smtClean="0"/>
              <a:t>the part of the body most often used by musicians to mark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hand</a:t>
            </a:r>
            <a:br>
              <a:rPr lang="en-US" sz="4800" b="1" smtClean="0"/>
            </a:br>
            <a:endParaRPr lang="en-US" sz="48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the part of the body most used by conductors to indicate tempo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err="1" smtClean="0"/>
              <a:t>bpm</a:t>
            </a:r>
            <a:endParaRPr lang="en-US" sz="48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beats per minute, </a:t>
            </a:r>
            <a:r>
              <a:rPr lang="en-US" sz="4800" b="1" dirty="0" smtClean="0"/>
              <a:t>abbreviated</a:t>
            </a:r>
          </a:p>
          <a:p>
            <a:pPr eaLnBrk="1" hangingPunct="1"/>
            <a:r>
              <a:rPr lang="en-US" b="1" dirty="0" smtClean="0"/>
              <a:t>If the composer is </a:t>
            </a:r>
            <a:r>
              <a:rPr lang="en-US" b="1" i="1" dirty="0" smtClean="0"/>
              <a:t>specific</a:t>
            </a:r>
            <a:r>
              <a:rPr lang="en-US" b="1" dirty="0" smtClean="0"/>
              <a:t> about the expected performance tempo, she (he) lists the </a:t>
            </a:r>
            <a:r>
              <a:rPr lang="en-US" b="1" dirty="0" err="1" smtClean="0"/>
              <a:t>bpm’s</a:t>
            </a:r>
            <a:r>
              <a:rPr lang="en-US" b="1" dirty="0" smtClean="0"/>
              <a:t> of a particular rhythm: i.e. quarter = 112 above.</a:t>
            </a:r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685800"/>
            <a:ext cx="16256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/>
              <a:t>grave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slowly and solemnly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0395" y="3198168"/>
            <a:ext cx="1783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(20–40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largo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slowly and in a stately </a:t>
            </a:r>
            <a:r>
              <a:rPr lang="en-US" sz="4800" b="1" dirty="0" smtClean="0"/>
              <a:t>manner</a:t>
            </a:r>
          </a:p>
          <a:p>
            <a:pPr eaLnBrk="1" hangingPunct="1"/>
            <a:r>
              <a:rPr lang="en-US" sz="4800" b="1" dirty="0" smtClean="0"/>
              <a:t>Literally “broadly”</a:t>
            </a:r>
            <a:endParaRPr lang="en-US" sz="4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733800" y="5029200"/>
            <a:ext cx="1783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(40–60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lento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very slowly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0395" y="3198168"/>
            <a:ext cx="17832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(40–60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Designs\Ribbons.pot</Template>
  <TotalTime>326</TotalTime>
  <Words>528</Words>
  <Application>Microsoft Macintosh PowerPoint</Application>
  <PresentationFormat>On-screen Show (4:3)</PresentationFormat>
  <Paragraphs>86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Ribbons</vt:lpstr>
      <vt:lpstr>HOW FAST or SLOW?</vt:lpstr>
      <vt:lpstr>tempo</vt:lpstr>
      <vt:lpstr>beat </vt:lpstr>
      <vt:lpstr>foot</vt:lpstr>
      <vt:lpstr>hand </vt:lpstr>
      <vt:lpstr>bpm</vt:lpstr>
      <vt:lpstr>grave</vt:lpstr>
      <vt:lpstr>largo</vt:lpstr>
      <vt:lpstr>lento</vt:lpstr>
      <vt:lpstr>adagio</vt:lpstr>
      <vt:lpstr>andante</vt:lpstr>
      <vt:lpstr>andantino</vt:lpstr>
      <vt:lpstr>moderato </vt:lpstr>
      <vt:lpstr>allegretto</vt:lpstr>
      <vt:lpstr>allegro</vt:lpstr>
      <vt:lpstr>vivace</vt:lpstr>
      <vt:lpstr>presto</vt:lpstr>
      <vt:lpstr>prestissimo</vt:lpstr>
      <vt:lpstr>Other words attached to tempi markings: (Advanced students)</vt:lpstr>
      <vt:lpstr>Metronome</vt:lpstr>
      <vt:lpstr>movement</vt:lpstr>
      <vt:lpstr>ritardando</vt:lpstr>
      <vt:lpstr>tenuto </vt:lpstr>
      <vt:lpstr>allargando</vt:lpstr>
      <vt:lpstr>accelerando</vt:lpstr>
      <vt:lpstr>stringendo</vt:lpstr>
      <vt:lpstr>a tempo</vt:lpstr>
      <vt:lpstr> fermata</vt:lpstr>
      <vt:lpstr> caesura</vt:lpstr>
      <vt:lpstr>The End</vt:lpstr>
    </vt:vector>
  </TitlesOfParts>
  <Company>Turner County Bd. of Ed.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</dc:title>
  <dc:creator>Turner County Schools</dc:creator>
  <cp:lastModifiedBy>John Morgan</cp:lastModifiedBy>
  <cp:revision>26</cp:revision>
  <cp:lastPrinted>1601-01-01T00:00:00Z</cp:lastPrinted>
  <dcterms:created xsi:type="dcterms:W3CDTF">2012-07-01T21:34:41Z</dcterms:created>
  <dcterms:modified xsi:type="dcterms:W3CDTF">2012-07-01T22:52:29Z</dcterms:modified>
</cp:coreProperties>
</file>