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81" r:id="rId5"/>
    <p:sldId id="282" r:id="rId6"/>
    <p:sldId id="260" r:id="rId7"/>
    <p:sldId id="262" r:id="rId8"/>
    <p:sldId id="261" r:id="rId9"/>
    <p:sldId id="283" r:id="rId10"/>
    <p:sldId id="258" r:id="rId11"/>
    <p:sldId id="259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70" r:id="rId27"/>
    <p:sldId id="269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6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7" autoAdjust="0"/>
    <p:restoredTop sz="90929"/>
  </p:normalViewPr>
  <p:slideViewPr>
    <p:cSldViewPr>
      <p:cViewPr varScale="1">
        <p:scale>
          <a:sx n="136" d="100"/>
          <a:sy n="136" d="100"/>
        </p:scale>
        <p:origin x="-2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553B03-CD85-1C45-91F1-9F3E56530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3A458B-B24C-764C-B649-05BBA8B2E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5DA1F1-F14F-574B-9C57-27C884203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828253-8264-464C-A2DF-E8C7F5CB5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6AE5E2-878C-D74C-B53B-AAA38B374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B30963-12E1-5F4E-BA4F-6E01B4210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50FA022-4B86-3240-8019-163E75ACC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E0AA82-B62E-8B40-A5FF-5247B96EE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948F03-57BE-9845-BCAC-2089139EE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144DA7-DF44-D74C-847A-4F41C6D12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B9F0E1-C75D-CF42-9C60-E55987592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1569F6-C136-3B47-8C35-21A62D5F82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advClick="0" advTm="10000"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143000"/>
          </a:xfrm>
        </p:spPr>
        <p:txBody>
          <a:bodyPr/>
          <a:lstStyle/>
          <a:p>
            <a:r>
              <a:rPr lang="en-US" sz="7200" b="1"/>
              <a:t>Lines and Spaces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19400"/>
            <a:ext cx="6400800" cy="2819400"/>
          </a:xfrm>
        </p:spPr>
        <p:txBody>
          <a:bodyPr/>
          <a:lstStyle/>
          <a:p>
            <a:r>
              <a:rPr lang="en-US" sz="6000" b="1" i="1"/>
              <a:t>The Musical Alphabet on the Staff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Direction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/>
              <a:t>As notes go up the staff, each line and space moves forward one letter in the alphabet</a:t>
            </a:r>
          </a:p>
        </p:txBody>
      </p:sp>
      <p:pic>
        <p:nvPicPr>
          <p:cNvPr id="4100" name="Picture 4" descr="C:\My Documents\My Pictures\alphabet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4038600"/>
            <a:ext cx="8766175" cy="18176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Direction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/>
              <a:t>As notes go down the staff, each line and space moves backward one letter in the alphabet</a:t>
            </a:r>
          </a:p>
        </p:txBody>
      </p:sp>
      <p:pic>
        <p:nvPicPr>
          <p:cNvPr id="5124" name="Picture 4" descr="C:\My Documents\My Pictures\alphabetd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82" y="4114800"/>
            <a:ext cx="8778218" cy="121924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Lines and Spaces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r>
              <a:rPr lang="en-US" sz="5400" b="1"/>
              <a:t>Ovals (notes) through which a line passes horizontally are called LINE NOTES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Lines and Spaces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r>
              <a:rPr lang="en-US" sz="5400" b="1"/>
              <a:t>Ovals (notes) which lie next to lines are called SPACE NOTES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Treble Clef</a:t>
            </a:r>
            <a:br>
              <a:rPr lang="en-US" sz="7200" b="1"/>
            </a:br>
            <a:r>
              <a:rPr lang="en-US" sz="7200" b="1"/>
              <a:t>Lines NOTES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b="1"/>
              <a:t>Fly</a:t>
            </a:r>
          </a:p>
          <a:p>
            <a:pPr>
              <a:lnSpc>
                <a:spcPct val="90000"/>
              </a:lnSpc>
            </a:pPr>
            <a:r>
              <a:rPr lang="en-US" sz="4800" b="1"/>
              <a:t>Does</a:t>
            </a:r>
          </a:p>
          <a:p>
            <a:pPr>
              <a:lnSpc>
                <a:spcPct val="90000"/>
              </a:lnSpc>
            </a:pPr>
            <a:r>
              <a:rPr lang="en-US" sz="4800" b="1"/>
              <a:t>Bird</a:t>
            </a:r>
          </a:p>
          <a:p>
            <a:pPr>
              <a:lnSpc>
                <a:spcPct val="90000"/>
              </a:lnSpc>
            </a:pPr>
            <a:r>
              <a:rPr lang="en-US" sz="4800" b="1"/>
              <a:t>Good</a:t>
            </a:r>
          </a:p>
          <a:p>
            <a:pPr>
              <a:lnSpc>
                <a:spcPct val="90000"/>
              </a:lnSpc>
            </a:pPr>
            <a:r>
              <a:rPr lang="en-US" sz="4800" b="1"/>
              <a:t>Every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Treble Clef SPACE NOTES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r>
              <a:rPr lang="en-US" sz="5400" b="1"/>
              <a:t>E</a:t>
            </a:r>
          </a:p>
          <a:p>
            <a:r>
              <a:rPr lang="en-US" sz="5400" b="1"/>
              <a:t>C</a:t>
            </a:r>
          </a:p>
          <a:p>
            <a:r>
              <a:rPr lang="en-US" sz="5400" b="1"/>
              <a:t>A</a:t>
            </a:r>
          </a:p>
          <a:p>
            <a:r>
              <a:rPr lang="en-US" sz="5400" b="1"/>
              <a:t>F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blea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b="11600"/>
          <a:stretch>
            <a:fillRect/>
          </a:stretch>
        </p:blipFill>
        <p:spPr>
          <a:xfrm>
            <a:off x="110067" y="1313329"/>
            <a:ext cx="9033933" cy="4782671"/>
          </a:xfrm>
        </p:spPr>
      </p:pic>
    </p:spTree>
    <p:extLst>
      <p:ext uri="{BB962C8B-B14F-4D97-AF65-F5344CB8AC3E}">
        <p14:creationId xmlns:p14="http://schemas.microsoft.com/office/powerpoint/2010/main" val="1566604263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bl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37"/>
            <a:ext cx="9144000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0165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ble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96"/>
            <a:ext cx="9144000" cy="66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44298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ble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65"/>
            <a:ext cx="9144000" cy="6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7241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Direction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1"/>
              <a:t>Notes go UP, DOWN, or STAY THE SAME on the STAFF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ble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65"/>
            <a:ext cx="9144000" cy="6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21861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ble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728"/>
            <a:ext cx="9144000" cy="62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07432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ble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61"/>
            <a:ext cx="9144000" cy="64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5937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ble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96"/>
            <a:ext cx="9144000" cy="66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6565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ble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22"/>
            <a:ext cx="9144000" cy="64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8953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ble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6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21690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Bass Clef</a:t>
            </a:r>
            <a:br>
              <a:rPr lang="en-US" sz="7200" b="1"/>
            </a:br>
            <a:r>
              <a:rPr lang="en-US" sz="7200" b="1"/>
              <a:t>Lines NOTES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b="1"/>
              <a:t>Animals</a:t>
            </a:r>
          </a:p>
          <a:p>
            <a:pPr>
              <a:lnSpc>
                <a:spcPct val="90000"/>
              </a:lnSpc>
            </a:pPr>
            <a:r>
              <a:rPr lang="en-US" sz="4800" b="1"/>
              <a:t>Fight</a:t>
            </a:r>
          </a:p>
          <a:p>
            <a:pPr>
              <a:lnSpc>
                <a:spcPct val="90000"/>
              </a:lnSpc>
            </a:pPr>
            <a:r>
              <a:rPr lang="en-US" sz="4800" b="1"/>
              <a:t>Dogs</a:t>
            </a:r>
          </a:p>
          <a:p>
            <a:pPr>
              <a:lnSpc>
                <a:spcPct val="90000"/>
              </a:lnSpc>
            </a:pPr>
            <a:r>
              <a:rPr lang="en-US" sz="4800" b="1"/>
              <a:t>Big</a:t>
            </a:r>
          </a:p>
          <a:p>
            <a:pPr>
              <a:lnSpc>
                <a:spcPct val="90000"/>
              </a:lnSpc>
            </a:pPr>
            <a:r>
              <a:rPr lang="en-US" sz="4800" b="1"/>
              <a:t>Great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Bass Clef </a:t>
            </a:r>
            <a:br>
              <a:rPr lang="en-US" sz="7200" b="1"/>
            </a:br>
            <a:r>
              <a:rPr lang="en-US" sz="7200" b="1"/>
              <a:t>SPACE NOTES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r>
              <a:rPr lang="en-US" sz="5400" b="1"/>
              <a:t>Grass</a:t>
            </a:r>
          </a:p>
          <a:p>
            <a:r>
              <a:rPr lang="en-US" sz="5400" b="1"/>
              <a:t>Eat</a:t>
            </a:r>
          </a:p>
          <a:p>
            <a:r>
              <a:rPr lang="en-US" sz="5400" b="1"/>
              <a:t>Cows</a:t>
            </a:r>
          </a:p>
          <a:p>
            <a:r>
              <a:rPr lang="en-US" sz="5400" b="1"/>
              <a:t>All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sc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081806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45205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sa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905000"/>
            <a:ext cx="8973015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78226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What is the staff?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b="1"/>
              <a:t>FIVE parallel lines on which ovals are placed</a:t>
            </a:r>
          </a:p>
          <a:p>
            <a:pPr>
              <a:lnSpc>
                <a:spcPct val="90000"/>
              </a:lnSpc>
            </a:pPr>
            <a:r>
              <a:rPr lang="en-US" sz="5400" b="1"/>
              <a:t>Think of it as a ladder with rungs – each rung is a pitch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sf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9049206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47758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sg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04846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23062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sd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" y="1676400"/>
            <a:ext cx="9115126" cy="43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01926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sb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85800"/>
            <a:ext cx="8825267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1820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sg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688771" cy="48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25356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sa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476996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5014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s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33294" cy="49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87423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MEMORIZE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r>
              <a:rPr lang="en-US" sz="5400" b="1"/>
              <a:t>Memorize the position of all treble and bass clef notes on the staff</a:t>
            </a:r>
          </a:p>
          <a:p>
            <a:r>
              <a:rPr lang="en-US" sz="5400" b="1"/>
              <a:t>Practice naming them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Staff Lines/Spaces</a:t>
            </a:r>
            <a:endParaRPr lang="en-US" sz="7200" b="1" dirty="0"/>
          </a:p>
        </p:txBody>
      </p:sp>
      <p:pic>
        <p:nvPicPr>
          <p:cNvPr id="2" name="Picture 1" descr="lines-spa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477001" cy="48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25860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Staff Lines/Spaces</a:t>
            </a:r>
            <a:endParaRPr lang="en-US" sz="7200" b="1" dirty="0"/>
          </a:p>
        </p:txBody>
      </p:sp>
      <p:pic>
        <p:nvPicPr>
          <p:cNvPr id="3" name="Picture 2" descr="line-st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1066800" cy="1917700"/>
          </a:xfrm>
          <a:prstGeom prst="rect">
            <a:avLst/>
          </a:prstGeom>
        </p:spPr>
      </p:pic>
      <p:pic>
        <p:nvPicPr>
          <p:cNvPr id="4" name="Picture 3" descr="space-st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0"/>
            <a:ext cx="1295400" cy="199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4176" y="2614795"/>
            <a:ext cx="154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Notes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32720" y="5369668"/>
            <a:ext cx="171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7525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THE Music</a:t>
            </a:r>
            <a:br>
              <a:rPr lang="en-US" sz="7200" b="1"/>
            </a:br>
            <a:r>
              <a:rPr lang="en-US" sz="7200" b="1"/>
              <a:t>Alphabet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r>
              <a:rPr lang="en-US" sz="5400" b="1"/>
              <a:t>ABCDEFGABCDEFG</a:t>
            </a:r>
          </a:p>
          <a:p>
            <a:r>
              <a:rPr lang="en-US" sz="5400" b="1"/>
              <a:t>These letters repeat over and over to name the pitches of notes in music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Can you say it?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r>
              <a:rPr lang="en-US" sz="5400" b="1"/>
              <a:t>Say the alphabet forward</a:t>
            </a:r>
          </a:p>
          <a:p>
            <a:r>
              <a:rPr lang="en-US" sz="5400" b="1"/>
              <a:t>Say the alphabet backward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THE Music</a:t>
            </a:r>
            <a:br>
              <a:rPr lang="en-US" sz="7200" b="1"/>
            </a:br>
            <a:r>
              <a:rPr lang="en-US" sz="7200" b="1"/>
              <a:t>Alphabet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r>
              <a:rPr lang="en-US" sz="5400" b="1"/>
              <a:t>Each letter represents a definite pitch or frequency – a sound</a:t>
            </a:r>
          </a:p>
          <a:p>
            <a:r>
              <a:rPr lang="en-US" sz="5400" b="1"/>
              <a:t>If it’s round it makes __</a:t>
            </a:r>
          </a:p>
        </p:txBody>
      </p:sp>
    </p:spTree>
  </p:cSld>
  <p:clrMapOvr>
    <a:masterClrMapping/>
  </p:clrMapOvr>
  <p:transition xmlns:p14="http://schemas.microsoft.com/office/powerpoint/2010/main" advClick="0" advTm="10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THE Music</a:t>
            </a:r>
            <a:br>
              <a:rPr lang="en-US" sz="7200" b="1"/>
            </a:br>
            <a:r>
              <a:rPr lang="en-US" sz="7200" b="1"/>
              <a:t>Alphabet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r>
              <a:rPr lang="en-US" sz="4800" b="1" dirty="0" smtClean="0"/>
              <a:t>The LETTER names on the staff NEVER CHANGE.</a:t>
            </a:r>
          </a:p>
          <a:p>
            <a:r>
              <a:rPr lang="en-US" sz="4800" b="1" dirty="0" smtClean="0"/>
              <a:t>Scale degrees and </a:t>
            </a:r>
            <a:r>
              <a:rPr lang="en-US" sz="4800" b="1" dirty="0" err="1" smtClean="0"/>
              <a:t>Solfege</a:t>
            </a:r>
            <a:r>
              <a:rPr lang="en-US" sz="4800" b="1" dirty="0" smtClean="0"/>
              <a:t> change from song to song!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68777101"/>
      </p:ext>
    </p:extLst>
  </p:cSld>
  <p:clrMapOvr>
    <a:masterClrMapping/>
  </p:clrMapOvr>
  <p:transition xmlns:p14="http://schemas.microsoft.com/office/powerpoint/2010/main" advClick="0" advTm="10000">
    <p:cover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248</Words>
  <Application>Microsoft Macintosh PowerPoint</Application>
  <PresentationFormat>On-screen Show (4:3)</PresentationFormat>
  <Paragraphs>56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Lines and Spaces</vt:lpstr>
      <vt:lpstr>Direction</vt:lpstr>
      <vt:lpstr>What is the staff?</vt:lpstr>
      <vt:lpstr>Staff Lines/Spaces</vt:lpstr>
      <vt:lpstr>Staff Lines/Spaces</vt:lpstr>
      <vt:lpstr>THE Music Alphabet</vt:lpstr>
      <vt:lpstr>Can you say it?</vt:lpstr>
      <vt:lpstr>THE Music Alphabet</vt:lpstr>
      <vt:lpstr>THE Music Alphabet</vt:lpstr>
      <vt:lpstr>Direction</vt:lpstr>
      <vt:lpstr>Direction</vt:lpstr>
      <vt:lpstr>Lines and Spaces</vt:lpstr>
      <vt:lpstr>Lines and Spaces</vt:lpstr>
      <vt:lpstr>Treble Clef Lines NOTES</vt:lpstr>
      <vt:lpstr>Treble Clef SPACE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Bass Clef Lines NOTES</vt:lpstr>
      <vt:lpstr>Bass Clef  SPACE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MEMORIZE</vt:lpstr>
    </vt:vector>
  </TitlesOfParts>
  <Company>Turner County Bd. of Ed.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Lines and Spaces</dc:title>
  <dc:creator>Turner County Schools</dc:creator>
  <cp:lastModifiedBy>John Morgan</cp:lastModifiedBy>
  <cp:revision>18</cp:revision>
  <dcterms:created xsi:type="dcterms:W3CDTF">2012-06-15T16:16:36Z</dcterms:created>
  <dcterms:modified xsi:type="dcterms:W3CDTF">2017-01-06T14:01:36Z</dcterms:modified>
</cp:coreProperties>
</file>